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21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 Thiel" userId="83e0b61f-4273-46e7-9302-b87ed06aad01" providerId="ADAL" clId="{6C5C9A31-6702-51E5-BE14-9A0977A6648F}"/>
    <pc:docChg chg="custSel modSld">
      <pc:chgData name="Gia Thiel" userId="83e0b61f-4273-46e7-9302-b87ed06aad01" providerId="ADAL" clId="{6C5C9A31-6702-51E5-BE14-9A0977A6648F}" dt="2026-09-15T21:00:59.526" v="52" actId="20577"/>
      <pc:docMkLst>
        <pc:docMk/>
      </pc:docMkLst>
      <pc:sldChg chg="modSp mod">
        <pc:chgData name="Gia Thiel" userId="83e0b61f-4273-46e7-9302-b87ed06aad01" providerId="ADAL" clId="{6C5C9A31-6702-51E5-BE14-9A0977A6648F}" dt="2026-09-15T20:58:45.420" v="29" actId="27636"/>
        <pc:sldMkLst>
          <pc:docMk/>
          <pc:sldMk cId="0" sldId="256"/>
        </pc:sldMkLst>
        <pc:spChg chg="mod">
          <ac:chgData name="Gia Thiel" userId="83e0b61f-4273-46e7-9302-b87ed06aad01" providerId="ADAL" clId="{6C5C9A31-6702-51E5-BE14-9A0977A6648F}" dt="2026-09-15T20:58:45.380" v="0" actId="2711"/>
          <ac:spMkLst>
            <pc:docMk/>
            <pc:sldMk cId="0" sldId="256"/>
            <ac:spMk id="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3" v="17" actId="2763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20" v="28" actId="2763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0" v="12" actId="27636"/>
          <ac:spMkLst>
            <pc:docMk/>
            <pc:sldMk cId="0" sldId="256"/>
            <ac:spMk id="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4" v="2" actId="27636"/>
          <ac:spMkLst>
            <pc:docMk/>
            <pc:sldMk cId="0" sldId="256"/>
            <ac:spMk id="6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3" v="18" actId="27636"/>
          <ac:spMkLst>
            <pc:docMk/>
            <pc:sldMk cId="0" sldId="256"/>
            <ac:spMk id="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8" v="9" actId="27636"/>
          <ac:spMkLst>
            <pc:docMk/>
            <pc:sldMk cId="0" sldId="256"/>
            <ac:spMk id="9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380" v="0" actId="2711"/>
          <ac:spMkLst>
            <pc:docMk/>
            <pc:sldMk cId="0" sldId="256"/>
            <ac:spMk id="10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6" v="22" actId="2763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20" v="29" actId="2763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1" v="14" actId="2763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7" v="23" actId="2763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4" v="19" actId="2763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2" v="16" actId="2763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380" v="0" actId="2711"/>
          <ac:spMkLst>
            <pc:docMk/>
            <pc:sldMk cId="0" sldId="256"/>
            <ac:spMk id="19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9" v="10" actId="2763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8" v="25" actId="27636"/>
          <ac:spMkLst>
            <pc:docMk/>
            <pc:sldMk cId="0" sldId="256"/>
            <ac:spMk id="2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5" v="21" actId="2763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9" v="27" actId="2763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3" v="1" actId="27636"/>
          <ac:spMkLst>
            <pc:docMk/>
            <pc:sldMk cId="0" sldId="256"/>
            <ac:spMk id="26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6" v="6" actId="27636"/>
          <ac:spMkLst>
            <pc:docMk/>
            <pc:sldMk cId="0" sldId="256"/>
            <ac:spMk id="2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7" v="7" actId="27636"/>
          <ac:spMkLst>
            <pc:docMk/>
            <pc:sldMk cId="0" sldId="256"/>
            <ac:spMk id="29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7" v="24" actId="27636"/>
          <ac:spMkLst>
            <pc:docMk/>
            <pc:sldMk cId="0" sldId="256"/>
            <ac:spMk id="30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6" v="5" actId="2763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8" v="26" actId="27636"/>
          <ac:spMkLst>
            <pc:docMk/>
            <pc:sldMk cId="0" sldId="256"/>
            <ac:spMk id="3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5" v="3" actId="27636"/>
          <ac:spMkLst>
            <pc:docMk/>
            <pc:sldMk cId="0" sldId="256"/>
            <ac:spMk id="3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380" v="0" actId="2711"/>
          <ac:spMkLst>
            <pc:docMk/>
            <pc:sldMk cId="0" sldId="256"/>
            <ac:spMk id="3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0" v="11" actId="27636"/>
          <ac:spMkLst>
            <pc:docMk/>
            <pc:sldMk cId="0" sldId="256"/>
            <ac:spMk id="4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5" v="4" actId="27636"/>
          <ac:spMkLst>
            <pc:docMk/>
            <pc:sldMk cId="0" sldId="256"/>
            <ac:spMk id="4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5" v="20" actId="27636"/>
          <ac:spMkLst>
            <pc:docMk/>
            <pc:sldMk cId="0" sldId="256"/>
            <ac:spMk id="4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07" v="8" actId="27636"/>
          <ac:spMkLst>
            <pc:docMk/>
            <pc:sldMk cId="0" sldId="256"/>
            <ac:spMk id="5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2" v="15" actId="27636"/>
          <ac:spMkLst>
            <pc:docMk/>
            <pc:sldMk cId="0" sldId="256"/>
            <ac:spMk id="56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45.411" v="13" actId="27636"/>
          <ac:spMkLst>
            <pc:docMk/>
            <pc:sldMk cId="0" sldId="256"/>
            <ac:spMk id="57" creationId="{00000000-0000-0000-0000-000000000000}"/>
          </ac:spMkLst>
        </pc:spChg>
      </pc:sldChg>
      <pc:sldChg chg="modSp mod">
        <pc:chgData name="Gia Thiel" userId="83e0b61f-4273-46e7-9302-b87ed06aad01" providerId="ADAL" clId="{6C5C9A31-6702-51E5-BE14-9A0977A6648F}" dt="2026-09-15T20:58:52.868" v="40" actId="27636"/>
        <pc:sldMkLst>
          <pc:docMk/>
          <pc:sldMk cId="0" sldId="257"/>
        </pc:sldMkLst>
        <pc:spChg chg="mod">
          <ac:chgData name="Gia Thiel" userId="83e0b61f-4273-46e7-9302-b87ed06aad01" providerId="ADAL" clId="{6C5C9A31-6702-51E5-BE14-9A0977A6648F}" dt="2026-09-15T20:58:52.864" v="33" actId="27636"/>
          <ac:spMkLst>
            <pc:docMk/>
            <pc:sldMk cId="0" sldId="257"/>
            <ac:spMk id="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6" v="36" actId="27636"/>
          <ac:spMkLst>
            <pc:docMk/>
            <pc:sldMk cId="0" sldId="257"/>
            <ac:spMk id="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3" v="31" actId="27636"/>
          <ac:spMkLst>
            <pc:docMk/>
            <pc:sldMk cId="0" sldId="257"/>
            <ac:spMk id="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7" v="37" actId="27636"/>
          <ac:spMkLst>
            <pc:docMk/>
            <pc:sldMk cId="0" sldId="257"/>
            <ac:spMk id="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3" v="32" actId="27636"/>
          <ac:spMkLst>
            <pc:docMk/>
            <pc:sldMk cId="0" sldId="257"/>
            <ac:spMk id="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9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10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8" v="39" actId="2763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5" v="35" actId="27636"/>
          <ac:spMkLst>
            <pc:docMk/>
            <pc:sldMk cId="0" sldId="257"/>
            <ac:spMk id="1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5" v="34" actId="27636"/>
          <ac:spMkLst>
            <pc:docMk/>
            <pc:sldMk cId="0" sldId="257"/>
            <ac:spMk id="1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2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2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2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2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3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3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44" v="30" actId="2711"/>
          <ac:spMkLst>
            <pc:docMk/>
            <pc:sldMk cId="0" sldId="257"/>
            <ac:spMk id="3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7" v="38" actId="27636"/>
          <ac:spMkLst>
            <pc:docMk/>
            <pc:sldMk cId="0" sldId="257"/>
            <ac:spMk id="4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2.868" v="40" actId="27636"/>
          <ac:spMkLst>
            <pc:docMk/>
            <pc:sldMk cId="0" sldId="257"/>
            <ac:spMk id="43" creationId="{00000000-0000-0000-0000-000000000000}"/>
          </ac:spMkLst>
        </pc:spChg>
      </pc:sldChg>
      <pc:sldChg chg="modSp mod">
        <pc:chgData name="Gia Thiel" userId="83e0b61f-4273-46e7-9302-b87ed06aad01" providerId="ADAL" clId="{6C5C9A31-6702-51E5-BE14-9A0977A6648F}" dt="2026-09-15T21:00:59.526" v="52" actId="20577"/>
        <pc:sldMkLst>
          <pc:docMk/>
          <pc:sldMk cId="0" sldId="258"/>
        </pc:sldMkLst>
        <pc:spChg chg="mod">
          <ac:chgData name="Gia Thiel" userId="83e0b61f-4273-46e7-9302-b87ed06aad01" providerId="ADAL" clId="{6C5C9A31-6702-51E5-BE14-9A0977A6648F}" dt="2026-09-15T20:58:59.711" v="44" actId="2763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3" v="48" actId="2763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2" v="46" actId="2763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1:00:59.526" v="52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5" v="51" actId="2763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14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2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2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2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1" v="45" actId="27636"/>
          <ac:spMkLst>
            <pc:docMk/>
            <pc:sldMk cId="0" sldId="258"/>
            <ac:spMk id="26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27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4" v="49" actId="27636"/>
          <ac:spMkLst>
            <pc:docMk/>
            <pc:sldMk cId="0" sldId="258"/>
            <ac:spMk id="28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31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685" v="41" actId="2711"/>
          <ac:spMkLst>
            <pc:docMk/>
            <pc:sldMk cId="0" sldId="258"/>
            <ac:spMk id="32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0" v="43" actId="27636"/>
          <ac:spMkLst>
            <pc:docMk/>
            <pc:sldMk cId="0" sldId="258"/>
            <ac:spMk id="33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09" v="42" actId="27636"/>
          <ac:spMkLst>
            <pc:docMk/>
            <pc:sldMk cId="0" sldId="258"/>
            <ac:spMk id="35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3" v="47" actId="27636"/>
          <ac:spMkLst>
            <pc:docMk/>
            <pc:sldMk cId="0" sldId="258"/>
            <ac:spMk id="39" creationId="{00000000-0000-0000-0000-000000000000}"/>
          </ac:spMkLst>
        </pc:spChg>
        <pc:spChg chg="mod">
          <ac:chgData name="Gia Thiel" userId="83e0b61f-4273-46e7-9302-b87ed06aad01" providerId="ADAL" clId="{6C5C9A31-6702-51E5-BE14-9A0977A6648F}" dt="2026-09-15T20:58:59.714" v="50" actId="27636"/>
          <ac:spMkLst>
            <pc:docMk/>
            <pc:sldMk cId="0" sldId="258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89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problem for stakeholders who have seen none of this before. Replace all four fields with your own environment before the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example rows with findings from your own environment. The goal is a short validation agenda, not a checklist.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pre-select an area. The evidence from slide 2 determines where the change belongs. Close by naming participants and the purpose of the next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8200" y="495300"/>
            <a:ext cx="1143000" cy="38100"/>
          </a:xfrm>
          <a:prstGeom prst="rect">
            <a:avLst/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38200" y="685800"/>
            <a:ext cx="14609728" cy="5828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520"/>
              </a:lnSpc>
              <a:buNone/>
            </a:pPr>
            <a:r>
              <a:rPr lang="en-US" sz="3900" kern="0" spc="-39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is happening to the critical workload?</a:t>
            </a:r>
            <a:endParaRPr lang="en-US" sz="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8200" y="1382985"/>
            <a:ext cx="14609728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Internal discussion template — edit freely for your environment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289688" y="55245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Critical Workload Resilience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289688" y="82674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Internal Alignment Brief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38200" y="1885876"/>
            <a:ext cx="8599959" cy="1848817"/>
          </a:xfrm>
          <a:prstGeom prst="roundRect">
            <a:avLst>
              <a:gd name="adj" fmla="val 5152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66800" y="2076376"/>
            <a:ext cx="8957035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Critical external-facing task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66800" y="2405881"/>
            <a:ext cx="8957035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must the user be able to complete?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066800" y="3117503"/>
            <a:ext cx="8142759" cy="426690"/>
          </a:xfrm>
          <a:prstGeom prst="roundRect">
            <a:avLst>
              <a:gd name="adj" fmla="val 13394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1100" y="3274665"/>
            <a:ext cx="832917" cy="2095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052117" y="3193703"/>
            <a:ext cx="7089993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Customer signs in, submits an order and receives confirmation.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8200" y="3848993"/>
            <a:ext cx="8599959" cy="1848817"/>
          </a:xfrm>
          <a:prstGeom prst="roundRect">
            <a:avLst>
              <a:gd name="adj" fmla="val 5152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66800" y="4039493"/>
            <a:ext cx="8957035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users experience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66800" y="4368998"/>
            <a:ext cx="8957035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becomes slow, intermittent or unusable?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66800" y="5080620"/>
            <a:ext cx="8142759" cy="426690"/>
          </a:xfrm>
          <a:prstGeom prst="roundRect">
            <a:avLst>
              <a:gd name="adj" fmla="val 13394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1100" y="5237783"/>
            <a:ext cx="832917" cy="2095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052117" y="5156820"/>
            <a:ext cx="761624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Transactions slow, retry or time out during intermittent degradation.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" y="5812110"/>
            <a:ext cx="8599959" cy="1848817"/>
          </a:xfrm>
          <a:prstGeom prst="roundRect">
            <a:avLst>
              <a:gd name="adj" fmla="val 5152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66800" y="6002610"/>
            <a:ext cx="8957035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the environment currently shows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66800" y="6332116"/>
            <a:ext cx="8957035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still appears healthy or available while the task degrades?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066800" y="7043738"/>
            <a:ext cx="8142759" cy="426690"/>
          </a:xfrm>
          <a:prstGeom prst="roundRect">
            <a:avLst>
              <a:gd name="adj" fmla="val 13394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181100" y="7200900"/>
            <a:ext cx="832917" cy="2095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052117" y="7119938"/>
            <a:ext cx="7164400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Network components remain UP and no clean outage alert fires.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38200" y="7775228"/>
            <a:ext cx="8599959" cy="1848892"/>
          </a:xfrm>
          <a:prstGeom prst="roundRect">
            <a:avLst>
              <a:gd name="adj" fmla="val 5152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66800" y="7965728"/>
            <a:ext cx="8957035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Why this matters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66800" y="8295233"/>
            <a:ext cx="8387042" cy="586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is the operational, customer, patient, student, citizen, partner or business consequence?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066800" y="9006929"/>
            <a:ext cx="8142759" cy="426690"/>
          </a:xfrm>
          <a:prstGeom prst="roundRect">
            <a:avLst>
              <a:gd name="adj" fmla="val 13394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181100" y="9164092"/>
            <a:ext cx="832917" cy="2095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052117" y="9083129"/>
            <a:ext cx="7282108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Customers abandon transactions and support contacts increase.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971559" y="1885876"/>
            <a:ext cx="8225983" cy="2209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462"/>
              </a:lnSpc>
              <a:buNone/>
            </a:pPr>
            <a:r>
              <a:rPr lang="en-US" sz="1200" b="1" kern="0" spc="168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TWO DIFFERENT MEASUREMENTS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971559" y="2221111"/>
            <a:ext cx="7478167" cy="3221459"/>
          </a:xfrm>
          <a:prstGeom prst="roundRect">
            <a:avLst>
              <a:gd name="adj" fmla="val 2957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0238259" y="2468761"/>
            <a:ext cx="2701967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Component health</a:t>
            </a:r>
            <a:endParaRPr lang="en-US" sz="2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2827943" y="2486844"/>
            <a:ext cx="412700" cy="278085"/>
          </a:xfrm>
          <a:prstGeom prst="roundRect">
            <a:avLst>
              <a:gd name="adj" fmla="val 13701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2923193" y="2534469"/>
            <a:ext cx="298400" cy="2209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462"/>
              </a:lnSpc>
              <a:buNone/>
            </a:pPr>
            <a:r>
              <a:rPr lang="en-US" sz="1200" b="1" kern="0" spc="12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UP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238259" y="2878336"/>
            <a:ext cx="763924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4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Circuits, devices and services may still appear available.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0238259" y="5061570"/>
            <a:ext cx="1664717" cy="133350"/>
          </a:xfrm>
          <a:prstGeom prst="roundRect">
            <a:avLst>
              <a:gd name="adj" fmla="val 21429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1998226" y="5061570"/>
            <a:ext cx="1664791" cy="133350"/>
          </a:xfrm>
          <a:prstGeom prst="roundRect">
            <a:avLst>
              <a:gd name="adj" fmla="val 21429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13758267" y="5061570"/>
            <a:ext cx="1664717" cy="133350"/>
          </a:xfrm>
          <a:prstGeom prst="roundRect">
            <a:avLst>
              <a:gd name="adj" fmla="val 21429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5518234" y="5061570"/>
            <a:ext cx="1664791" cy="133350"/>
          </a:xfrm>
          <a:prstGeom prst="roundRect">
            <a:avLst>
              <a:gd name="adj" fmla="val 21429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971559" y="5699745"/>
            <a:ext cx="3177257" cy="19050"/>
          </a:xfrm>
          <a:prstGeom prst="rect">
            <a:avLst/>
          </a:prstGeom>
          <a:solidFill>
            <a:srgbClr val="8A8C8E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3301216" y="5594970"/>
            <a:ext cx="89497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kern="0" spc="1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VERSUS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14272394" y="5699745"/>
            <a:ext cx="3177332" cy="19050"/>
          </a:xfrm>
          <a:prstGeom prst="rect">
            <a:avLst/>
          </a:prstGeom>
          <a:solidFill>
            <a:srgbClr val="8A8C8E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9971559" y="5975970"/>
            <a:ext cx="7478167" cy="3221459"/>
          </a:xfrm>
          <a:prstGeom prst="roundRect">
            <a:avLst>
              <a:gd name="adj" fmla="val 295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10238259" y="6223620"/>
            <a:ext cx="2371598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b="1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Workload health</a:t>
            </a:r>
            <a:endParaRPr lang="en-US" sz="2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12527607" y="6241703"/>
            <a:ext cx="1116360" cy="278085"/>
          </a:xfrm>
          <a:prstGeom prst="roundRect">
            <a:avLst>
              <a:gd name="adj" fmla="val 13701"/>
            </a:avLst>
          </a:prstGeom>
          <a:ln w="19050">
            <a:solidFill>
              <a:srgbClr val="E0FF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2622857" y="6289328"/>
            <a:ext cx="1002060" cy="2209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98462"/>
              </a:lnSpc>
              <a:buNone/>
            </a:pPr>
            <a:r>
              <a:rPr lang="en-US" sz="1200" b="1" kern="0" spc="120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DEGRADED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0238259" y="6633195"/>
            <a:ext cx="715311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448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The external user may no longer be able to complete the critical task.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10238259" y="8816429"/>
            <a:ext cx="1664717" cy="133350"/>
          </a:xfrm>
          <a:prstGeom prst="roundRect">
            <a:avLst>
              <a:gd name="adj" fmla="val 21429"/>
            </a:avLst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11998226" y="8816429"/>
            <a:ext cx="1664791" cy="133350"/>
          </a:xfrm>
          <a:prstGeom prst="roundRect">
            <a:avLst>
              <a:gd name="adj" fmla="val 21429"/>
            </a:avLst>
          </a:prstGeom>
          <a:solidFill>
            <a:srgbClr val="3A3A3A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13758267" y="8816429"/>
            <a:ext cx="1664717" cy="133350"/>
          </a:xfrm>
          <a:prstGeom prst="roundRect">
            <a:avLst>
              <a:gd name="adj" fmla="val 21429"/>
            </a:avLst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15518234" y="8816429"/>
            <a:ext cx="1664791" cy="133350"/>
          </a:xfrm>
          <a:prstGeom prst="roundRect">
            <a:avLst>
              <a:gd name="adj" fmla="val 21429"/>
            </a:avLst>
          </a:prstGeom>
          <a:solidFill>
            <a:srgbClr val="3A3A3A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9971559" y="9349829"/>
            <a:ext cx="8225983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The workload is the unit of resilience.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38200" y="9795570"/>
            <a:ext cx="16611600" cy="190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936510"/>
            <a:ext cx="813792" cy="190500"/>
          </a:xfrm>
          <a:prstGeom prst="rect">
            <a:avLst/>
          </a:prstGeom>
        </p:spPr>
      </p:pic>
      <p:sp>
        <p:nvSpPr>
          <p:cNvPr id="56" name="Text 53"/>
          <p:cNvSpPr/>
          <p:nvPr/>
        </p:nvSpPr>
        <p:spPr>
          <a:xfrm>
            <a:off x="1823442" y="9928920"/>
            <a:ext cx="510565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 content is labeled — replace with your environment.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54"/>
          <p:cNvSpPr/>
          <p:nvPr/>
        </p:nvSpPr>
        <p:spPr>
          <a:xfrm>
            <a:off x="17131903" y="9928920"/>
            <a:ext cx="394097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1 / 3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8200" y="762000"/>
            <a:ext cx="1143000" cy="38100"/>
          </a:xfrm>
          <a:prstGeom prst="rect">
            <a:avLst/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38200" y="1009650"/>
            <a:ext cx="1460972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4500" kern="0" spc="-4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have we learned, and what remains uncertain?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9688" y="81915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Critical Workload Resilience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289688" y="109344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Internal Alignment Brief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38200" y="1919288"/>
            <a:ext cx="1483519" cy="266700"/>
          </a:xfrm>
          <a:prstGeom prst="roundRect">
            <a:avLst>
              <a:gd name="adj" fmla="val 14286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3450" y="1966913"/>
            <a:ext cx="1369219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 ROWS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455069" y="1885950"/>
            <a:ext cx="9379736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Replace each cell with findings from your own environment. Keep the agenda short.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8200" y="2433638"/>
            <a:ext cx="16611600" cy="6942832"/>
          </a:xfrm>
          <a:prstGeom prst="roundRect">
            <a:avLst>
              <a:gd name="adj" fmla="val 1372"/>
            </a:avLst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57250" y="2452688"/>
            <a:ext cx="5511775" cy="67434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85850" y="2643188"/>
            <a:ext cx="5219928" cy="331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940"/>
              </a:lnSpc>
              <a:buNone/>
            </a:pPr>
            <a:r>
              <a:rPr lang="en-US" sz="2100" b="1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We know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88075" y="2452688"/>
            <a:ext cx="5511775" cy="67434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616675" y="2643188"/>
            <a:ext cx="5219928" cy="331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940"/>
              </a:lnSpc>
              <a:buNone/>
            </a:pPr>
            <a:r>
              <a:rPr lang="en-US" sz="2100" b="1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We don't know yet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1918900" y="2452688"/>
            <a:ext cx="5511850" cy="67434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147500" y="2643188"/>
            <a:ext cx="5220005" cy="331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940"/>
              </a:lnSpc>
              <a:buNone/>
            </a:pPr>
            <a:r>
              <a:rPr lang="en-US" sz="2100" b="1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We need to validate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57250" y="3146078"/>
            <a:ext cx="5511775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85850" y="3355628"/>
            <a:ext cx="5219928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The critical task degrades during specific conditions.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388075" y="3146078"/>
            <a:ext cx="5511775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616675" y="3355628"/>
            <a:ext cx="5219928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Which shared dependency is contributing to the degradation.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1918900" y="3146078"/>
            <a:ext cx="5511850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147500" y="3355628"/>
            <a:ext cx="5220005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Dependency behavior across the network, application, cloud, security and provider environment.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57250" y="4703638"/>
            <a:ext cx="5511775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85850" y="4913188"/>
            <a:ext cx="5219928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Infrastructure remains technically available during the event.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88075" y="4703638"/>
            <a:ext cx="5511775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616675" y="4913188"/>
            <a:ext cx="5219928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Why existing resiliency behavior does not protect the task.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1918900" y="4703638"/>
            <a:ext cx="5511850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147500" y="4913188"/>
            <a:ext cx="5220005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actually triggers failover, rerouting or other recovery behavior during partial degradation.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57250" y="6261274"/>
            <a:ext cx="5511775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85850" y="6470824"/>
            <a:ext cx="5219928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Users often experience the problem before operations sees a clear failure.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388075" y="6261274"/>
            <a:ext cx="5511775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616675" y="6470824"/>
            <a:ext cx="5219928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Which signals would reveal the degradation sooner.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1918900" y="6261274"/>
            <a:ext cx="5511850" cy="153851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2147500" y="6470824"/>
            <a:ext cx="5220005" cy="11575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Workload-level evidence that can be correlated with network and service conditions.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57250" y="7818834"/>
            <a:ext cx="5511775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85850" y="8028384"/>
            <a:ext cx="5219928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Add your finding.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388075" y="7818834"/>
            <a:ext cx="5511775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616675" y="8028384"/>
            <a:ext cx="5219928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Add your open question.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1918900" y="7818834"/>
            <a:ext cx="5511850" cy="1538585"/>
          </a:xfrm>
          <a:prstGeom prst="rect">
            <a:avLst/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2147500" y="8028384"/>
            <a:ext cx="5220005" cy="1157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31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Add what your team will test.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838200" y="9681270"/>
            <a:ext cx="16611600" cy="190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879360"/>
            <a:ext cx="813792" cy="19050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823442" y="9871770"/>
            <a:ext cx="947297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Partial degradation may not behave like a clean outage. Recovery is verified against the task, not the component.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17096556" y="9871770"/>
            <a:ext cx="429444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2 / 3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8200" y="762000"/>
            <a:ext cx="1143000" cy="38100"/>
          </a:xfrm>
          <a:prstGeom prst="rect">
            <a:avLst/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38200" y="1009650"/>
            <a:ext cx="1460972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4500" kern="0" spc="-4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decision do we need to make next?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9688" y="81915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Critical Workload Resilience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289688" y="1093440"/>
            <a:ext cx="3160112" cy="312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Internal Alignment Brief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38200" y="1943100"/>
            <a:ext cx="16611600" cy="1360140"/>
          </a:xfrm>
          <a:prstGeom prst="roundRect">
            <a:avLst>
              <a:gd name="adj" fmla="val 700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62050" y="2228850"/>
            <a:ext cx="16442817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172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Where does the architecture need to change so this critical workload remains </a:t>
            </a:r>
            <a:r>
              <a:rPr lang="en-US" sz="2700" dirty="0">
                <a:solidFill>
                  <a:srgbClr val="E0FF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usable during degradation</a:t>
            </a:r>
            <a:r>
              <a:rPr lang="en-US" sz="2700" dirty="0">
                <a:solidFill>
                  <a:srgbClr val="FFFFFF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?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38200" y="3588990"/>
            <a:ext cx="9872097" cy="2209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462"/>
              </a:lnSpc>
              <a:buNone/>
            </a:pPr>
            <a:r>
              <a:rPr lang="en-US" sz="1200" b="1" kern="0" spc="168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POSSIBLE AREAS WHERE THE ANSWER MAY LIVE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8200" y="3905176"/>
            <a:ext cx="4430167" cy="1108249"/>
          </a:xfrm>
          <a:prstGeom prst="roundRect">
            <a:avLst>
              <a:gd name="adj" fmla="val 6876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28700" y="4057576"/>
            <a:ext cx="4182072" cy="841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Transport and capacity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382667" y="3905176"/>
            <a:ext cx="4430167" cy="1108249"/>
          </a:xfrm>
          <a:prstGeom prst="roundRect">
            <a:avLst>
              <a:gd name="adj" fmla="val 6876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573167" y="4057576"/>
            <a:ext cx="4182072" cy="841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Traffic management and failover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8200" y="5127724"/>
            <a:ext cx="4430167" cy="1108249"/>
          </a:xfrm>
          <a:prstGeom prst="roundRect">
            <a:avLst>
              <a:gd name="adj" fmla="val 6876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28700" y="5280124"/>
            <a:ext cx="4182072" cy="841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Monitoring and visibility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382667" y="5127724"/>
            <a:ext cx="4430167" cy="1108249"/>
          </a:xfrm>
          <a:prstGeom prst="roundRect">
            <a:avLst>
              <a:gd name="adj" fmla="val 6876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573167" y="5280124"/>
            <a:ext cx="4182072" cy="8415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Managed network infrastructure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38200" y="6350273"/>
            <a:ext cx="4430167" cy="1108323"/>
          </a:xfrm>
          <a:prstGeom prst="roundRect">
            <a:avLst>
              <a:gd name="adj" fmla="val 6875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28700" y="6502673"/>
            <a:ext cx="4182072" cy="8416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Cloud and data-center connectivity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382667" y="6350273"/>
            <a:ext cx="4430167" cy="1108323"/>
          </a:xfrm>
          <a:prstGeom prst="roundRect">
            <a:avLst>
              <a:gd name="adj" fmla="val 6875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573167" y="6502673"/>
            <a:ext cx="4182072" cy="8416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Security and availability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38200" y="7572896"/>
            <a:ext cx="4430167" cy="1382613"/>
          </a:xfrm>
          <a:prstGeom prst="roundRect">
            <a:avLst>
              <a:gd name="adj" fmla="val 5511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28700" y="7725296"/>
            <a:ext cx="4182072" cy="11159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Physical architecture and path design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382667" y="7572896"/>
            <a:ext cx="4430167" cy="1382613"/>
          </a:xfrm>
          <a:prstGeom prst="roundRect">
            <a:avLst>
              <a:gd name="adj" fmla="val 5511"/>
            </a:avLst>
          </a:prstGeom>
          <a:ln w="19050">
            <a:solidFill>
              <a:srgbClr val="8A8C8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573167" y="7725296"/>
            <a:ext cx="4182072" cy="11159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9931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Application or customer-owned infrastructure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38200" y="9099277"/>
            <a:ext cx="76200" cy="285750"/>
          </a:xfrm>
          <a:prstGeom prst="rect">
            <a:avLst/>
          </a:prstGeom>
          <a:solidFill>
            <a:srgbClr val="E0FF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66800" y="9088859"/>
            <a:ext cx="6348546" cy="344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119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The evidence determines where the fix belongs.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270034" y="3588990"/>
            <a:ext cx="7179766" cy="2827065"/>
          </a:xfrm>
          <a:prstGeom prst="roundRect">
            <a:avLst>
              <a:gd name="adj" fmla="val 3369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517684" y="3798540"/>
            <a:ext cx="7352913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Who needs to participate in the decision?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517684" y="4166146"/>
            <a:ext cx="68850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4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Network / Infrastructure / Application Owner / Security / Cloud / Operations / Business Owner / Network Provider / Other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10517684" y="5330205"/>
            <a:ext cx="6684466" cy="876300"/>
          </a:xfrm>
          <a:prstGeom prst="roundRect">
            <a:avLst>
              <a:gd name="adj" fmla="val 6522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0670084" y="5463555"/>
            <a:ext cx="658020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4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Add names and roles.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0270034" y="6568455"/>
            <a:ext cx="7179766" cy="2827065"/>
          </a:xfrm>
          <a:prstGeom prst="roundRect">
            <a:avLst>
              <a:gd name="adj" fmla="val 3369"/>
            </a:avLst>
          </a:prstGeom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0517684" y="6778005"/>
            <a:ext cx="7352913" cy="310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94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What should the next working session accomplish?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0517684" y="8062020"/>
            <a:ext cx="6684466" cy="1123950"/>
          </a:xfrm>
          <a:prstGeom prst="roundRect">
            <a:avLst>
              <a:gd name="adj" fmla="val 5085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670084" y="8285857"/>
            <a:ext cx="832917" cy="2095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25" b="1" kern="0" spc="135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EXAMPLE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1541100" y="8195370"/>
            <a:ext cx="5673909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4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Agree on what needs to be validated, determine where the likely architectural change belongs and identify the people responsible for the next step.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838200" y="9681270"/>
            <a:ext cx="16611600" cy="190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879360"/>
            <a:ext cx="813792" cy="190500"/>
          </a:xfrm>
          <a:prstGeom prst="rect">
            <a:avLst/>
          </a:prstGeom>
        </p:spPr>
      </p:pic>
      <p:sp>
        <p:nvSpPr>
          <p:cNvPr id="39" name="Text 36"/>
          <p:cNvSpPr/>
          <p:nvPr/>
        </p:nvSpPr>
        <p:spPr>
          <a:xfrm>
            <a:off x="1823442" y="9871770"/>
            <a:ext cx="5327318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Internal discussion template — edit freely for your environment.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17089859" y="9871770"/>
            <a:ext cx="436141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46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Roobert" pitchFamily="34" charset="-122"/>
                <a:cs typeface="Arial" panose="020B0604020202020204" pitchFamily="34" charset="0"/>
              </a:rPr>
              <a:t>3 / 3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8078F198017F46A616EADD3EAF7200" ma:contentTypeVersion="16" ma:contentTypeDescription="Create a new document." ma:contentTypeScope="" ma:versionID="938961d3f26b87bd899c64b865c044e9">
  <xsd:schema xmlns:xsd="http://www.w3.org/2001/XMLSchema" xmlns:xs="http://www.w3.org/2001/XMLSchema" xmlns:p="http://schemas.microsoft.com/office/2006/metadata/properties" xmlns:ns2="45ad8c77-f4ee-4825-b2fc-90469ee77ee3" xmlns:ns3="334de350-f08b-4931-8be1-861a0eac0531" targetNamespace="http://schemas.microsoft.com/office/2006/metadata/properties" ma:root="true" ma:fieldsID="cd9473e7d823a9fdf38ed4246bd992d1" ns2:_="" ns3:_="">
    <xsd:import namespace="45ad8c77-f4ee-4825-b2fc-90469ee77ee3"/>
    <xsd:import namespace="334de350-f08b-4931-8be1-861a0eac05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d8c77-f4ee-4825-b2fc-90469ee7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02aa8ff-4e10-4f39-96e1-e93fa6a7b5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4de350-f08b-4931-8be1-861a0eac053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e62cd8-8e0b-4dc0-9015-fa8bebc3a40c}" ma:internalName="TaxCatchAll" ma:showField="CatchAllData" ma:web="334de350-f08b-4931-8be1-861a0eac05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ad8c77-f4ee-4825-b2fc-90469ee77ee3">
      <Terms xmlns="http://schemas.microsoft.com/office/infopath/2007/PartnerControls"/>
    </lcf76f155ced4ddcb4097134ff3c332f>
    <TaxCatchAll xmlns="334de350-f08b-4931-8be1-861a0eac0531" xsi:nil="true"/>
  </documentManagement>
</p:properties>
</file>

<file path=customXml/itemProps1.xml><?xml version="1.0" encoding="utf-8"?>
<ds:datastoreItem xmlns:ds="http://schemas.openxmlformats.org/officeDocument/2006/customXml" ds:itemID="{77FFD3B1-50F1-458F-9D37-E9F8EF1820EC}"/>
</file>

<file path=customXml/itemProps2.xml><?xml version="1.0" encoding="utf-8"?>
<ds:datastoreItem xmlns:ds="http://schemas.openxmlformats.org/officeDocument/2006/customXml" ds:itemID="{9993C262-A884-4E89-8574-E98442F8CD4C}"/>
</file>

<file path=customXml/itemProps3.xml><?xml version="1.0" encoding="utf-8"?>
<ds:datastoreItem xmlns:ds="http://schemas.openxmlformats.org/officeDocument/2006/customXml" ds:itemID="{D42C5826-AE32-4019-8B79-2F2AABF33BD6}"/>
</file>

<file path=docMetadata/LabelInfo.xml><?xml version="1.0" encoding="utf-8"?>
<clbl:labelList xmlns:clbl="http://schemas.microsoft.com/office/2020/mipLabelMetadata">
  <clbl:label id="{cf535dc0-73fc-41ea-a174-17f37ced7fe7}" enabled="0" method="" siteId="{cf535dc0-73fc-41ea-a174-17f37ced7fe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Macintosh PowerPoint</Application>
  <PresentationFormat>Custom</PresentationFormat>
  <Paragraphs>81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Gia Thiel</cp:lastModifiedBy>
  <cp:revision>1</cp:revision>
  <dcterms:created xsi:type="dcterms:W3CDTF">2026-09-15T15:50:40Z</dcterms:created>
  <dcterms:modified xsi:type="dcterms:W3CDTF">2026-09-15T21:01:05Z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0x010100A38078F198017F46A616EADD3EAF7200</vt:lpwstr>
  </property>
</Properties>
</file>